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ependent.ie/opinion/comment/paris-1942-no-time-for-love-if-they-come-in-the-morning-35935063.html" TargetMode="External"/><Relationship Id="rId3" Type="http://schemas.openxmlformats.org/officeDocument/2006/relationships/hyperlink" Target="https://hr.puntomarinero.com/temple-of-solomon-in-jerusalem/" TargetMode="External"/><Relationship Id="rId7" Type="http://schemas.openxmlformats.org/officeDocument/2006/relationships/hyperlink" Target="https://hr.wikipedia.org/wiki/Deklaracija_o_pravima_%C4%8Dovjeka_i_gra%C4%91anina#/media/Datoteka:Declaration_of_the_Rights_of_Man_and_of_the_Citizen_in_1789.jpg" TargetMode="External"/><Relationship Id="rId2" Type="http://schemas.openxmlformats.org/officeDocument/2006/relationships/hyperlink" Target="https://www.jw.org/hr/biblioteka/biblija/nwt/dodatak-b/karta-izrael-u-isusovo-vrije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m/pin/301178293830116926/" TargetMode="External"/><Relationship Id="rId5" Type="http://schemas.openxmlformats.org/officeDocument/2006/relationships/hyperlink" Target="https://hr.izzi.digital/DOS/10180/17321.html" TargetMode="External"/><Relationship Id="rId10" Type="http://schemas.openxmlformats.org/officeDocument/2006/relationships/hyperlink" Target="http://croatianexporters.org/vijesti/posjet-hrvatskoga-gospodarskog-izaslanstva-drzavi-izrael-2-6-srpnja" TargetMode="External"/><Relationship Id="rId4" Type="http://schemas.openxmlformats.org/officeDocument/2006/relationships/hyperlink" Target="https://povijest.hr/nadanasnjidan/zidovima-dodijeljen-geto-u-veneciji-1516/" TargetMode="External"/><Relationship Id="rId9" Type="http://schemas.openxmlformats.org/officeDocument/2006/relationships/hyperlink" Target="https://www.bljesak.info/lifestyle/flash/umro-posljednji-prezivjeli-iz-prvog-konvoja-poslanog-u-logor-auschwitz/28030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200A6995-B464-224B-A0B3-7CE65042B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453" r="1" b="7829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FE359E6-5223-F24D-AB2F-A930AE6D8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</p:spPr>
        <p:txBody>
          <a:bodyPr/>
          <a:lstStyle/>
          <a:p>
            <a:r>
              <a:rPr lang="hr-HR" b="0" i="0">
                <a:effectLst/>
                <a:latin typeface="Arial" panose="020B0604020202020204" pitchFamily="34" charset="0"/>
              </a:rPr>
              <a:t>ŽIDOVSKA KULTURA I POVIJESNI KONTEKST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5F4641F-02F8-E64A-AE21-E41332DD8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5465706"/>
            <a:ext cx="3886200" cy="1239894"/>
          </a:xfrm>
        </p:spPr>
        <p:txBody>
          <a:bodyPr/>
          <a:lstStyle/>
          <a:p>
            <a:endParaRPr lang="hr-HR" dirty="0"/>
          </a:p>
          <a:p>
            <a:r>
              <a:rPr lang="hr-HR" b="1" dirty="0" smtClean="0">
                <a:solidFill>
                  <a:srgbClr val="FFC000"/>
                </a:solidFill>
              </a:rPr>
              <a:t>Učenici 7.b razreda</a:t>
            </a:r>
            <a:endParaRPr lang="sr-Latn-R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30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5007864" cy="1188720"/>
          </a:xfrm>
        </p:spPr>
        <p:txBody>
          <a:bodyPr/>
          <a:lstStyle/>
          <a:p>
            <a:r>
              <a:rPr lang="hr-HR" dirty="0" smtClean="0"/>
              <a:t>Suvremeno doba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600200"/>
            <a:ext cx="48006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Najveći broj Židova danas živi u državi Izrael.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službenoj zastavi Izraela nalazi se Davidova zvijezda.</a:t>
            </a:r>
          </a:p>
          <a:p>
            <a:pPr algn="just">
              <a:lnSpc>
                <a:spcPct val="150000"/>
              </a:lnSpc>
            </a:pP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Judeizam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i jedan od tri jednobožačke religije. </a:t>
            </a:r>
          </a:p>
          <a:p>
            <a:pPr algn="just">
              <a:lnSpc>
                <a:spcPct val="15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Tora i Talmud svete su knjige Židova.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čast i na sjećanje svim žrtvama holokausta podignut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najveći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muzeju holokausta na svijetu, Yad Vashemu 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Jeruzalem.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AutoShape 2" descr="Posjet hrvatskoga gospodarskog izaslanstva Državi Izrael, 2. – 6. srpnja /  Hrvatski izvozn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Posjet hrvatskoga gospodarskog izaslanstva Državi Izrael, 2. – 6. srpnja /  Hrvatski izvoznic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2" name="Picture 6" descr="Posjet hrvatskoga gospodarskog izaslanstva Državi Izrael, 2. – 6. srp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3962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7869954" y="4766846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Zastava Izraela.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685800"/>
            <a:ext cx="11353800" cy="57912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Mrežne stranice;</a:t>
            </a:r>
          </a:p>
          <a:p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geografska karta Izraela u 1. st.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https://www.jw.org/hr/biblioteka/biblija/nwt/dodatak-b/karta-izrael-u-isusovo-vrijeme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mogući izgled </a:t>
            </a:r>
            <a:r>
              <a:rPr lang="hr-H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Solomonova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hrama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https://hr.puntomarinero.com/temple-of-solomon-in-jerusalem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geto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https://povijest.hr/nadanasnjidan/zidovima-dodijeljen-geto-u-veneciji-1516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ceh klobučara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hr.izzi.digital/DOS/10180/17321.html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vladavina Karla V. Habsburga:</a:t>
            </a:r>
            <a:r>
              <a:rPr lang="hr-H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://www.pinterest.com/pin/301178293830116926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Deklaracija o pravu i položaju čovjeka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https://hr.wikipedia.org/wiki/Deklaracija_o_pravima_%C4%8Dovjeka_i_gra%C4%91anina#/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media/Datoteka:Declaration_of_the_Rights_of_Man_and_of_the_Citizen_in_1789.jpg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židovska obilježja za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vrijeme nacizma: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www.independent.ie/opinion/comment/paris-1942-no-time-for-love-if-they-come-in-the-morning-35935063.html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ulaz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Auschwitz: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www.bljesak.info/lifestyle/flash/umro-posljednji-prezivjeli-iz-prvog-konvoja-poslanog-u-logor-auschwitz/280308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izraelska zastava: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croatianexporters.org/vijesti/posjet-hrvatskoga-gospodarskog-izaslanstva-drzavi-izrael-2-6-srpnja</a:t>
            </a: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45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C3A8C5D-64F5-8246-912E-D0E35813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863" y="609600"/>
            <a:ext cx="3066937" cy="1188720"/>
          </a:xfrm>
        </p:spPr>
        <p:txBody>
          <a:bodyPr/>
          <a:lstStyle/>
          <a:p>
            <a:r>
              <a:rPr lang="hr-HR" b="0" i="0" dirty="0">
                <a:effectLst/>
                <a:latin typeface="Arial" panose="020B0604020202020204" pitchFamily="34" charset="0"/>
              </a:rPr>
              <a:t>općenito i antika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7EC3A81-14AA-1E4A-B53B-2BA42A76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244" y="1981200"/>
            <a:ext cx="3997356" cy="4267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Židovi su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narod koji je prije 5 tisuća godina živio na području današnjeg Izraela.</a:t>
            </a:r>
          </a:p>
          <a:p>
            <a:pPr algn="just">
              <a:lnSpc>
                <a:spcPct val="15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Prvi su narod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vjerovao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jednoga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boga.</a:t>
            </a:r>
          </a:p>
          <a:p>
            <a:pPr algn="just">
              <a:lnSpc>
                <a:spcPct val="15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Judaizam 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religija koja propovijeda vjeru u jednog, bestjelesnog i samo duhovnog </a:t>
            </a:r>
            <a:r>
              <a:rPr lang="hr-H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Boga, 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oca svih </a:t>
            </a:r>
            <a:r>
              <a:rPr lang="hr-H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ljudi.</a:t>
            </a:r>
          </a:p>
          <a:p>
            <a:pPr marL="0" indent="0">
              <a:lnSpc>
                <a:spcPct val="150000"/>
              </a:lnSpc>
              <a:buNone/>
            </a:pPr>
            <a:endParaRPr lang="hr-HR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rta: Izrael u Isusovo vrijeme | PRIJEVOD NOVI SVIJ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798"/>
            <a:ext cx="5436014" cy="63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C682377-B59E-0E43-8F49-79191EF4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76" y="964692"/>
            <a:ext cx="4901123" cy="558850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r-HR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prvom stoljeću nove ere Rimsko Carstvo zauzima pokrajinu Judeju. </a:t>
            </a:r>
          </a:p>
          <a:p>
            <a:pPr algn="just">
              <a:lnSpc>
                <a:spcPct val="17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Rimski car Tit u ožujku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70. godine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uspio je zauzeti Jeruzalem, a onda Rimljani spaljuju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Solomonov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hram.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hr-HR" b="0" i="0" dirty="0" smtClean="0">
                <a:effectLst/>
                <a:latin typeface="Times New Roman" panose="02020603050405020304" pitchFamily="18" charset="0"/>
              </a:rPr>
              <a:t>Veliki </a:t>
            </a:r>
            <a:r>
              <a:rPr lang="hr-HR" b="0" i="0" dirty="0">
                <a:effectLst/>
                <a:latin typeface="Times New Roman" panose="02020603050405020304" pitchFamily="18" charset="0"/>
              </a:rPr>
              <a:t>broj Židova </a:t>
            </a:r>
            <a:r>
              <a:rPr lang="hr-HR" b="0" i="0" dirty="0" smtClean="0">
                <a:effectLst/>
                <a:latin typeface="Times New Roman" panose="02020603050405020304" pitchFamily="18" charset="0"/>
              </a:rPr>
              <a:t>pobunio se </a:t>
            </a:r>
            <a:r>
              <a:rPr lang="hr-HR" b="0" i="0" dirty="0">
                <a:effectLst/>
                <a:latin typeface="Times New Roman" panose="02020603050405020304" pitchFamily="18" charset="0"/>
              </a:rPr>
              <a:t>protiv rimske </a:t>
            </a:r>
            <a:r>
              <a:rPr lang="hr-HR" b="0" i="0" dirty="0" smtClean="0">
                <a:effectLst/>
                <a:latin typeface="Times New Roman" panose="02020603050405020304" pitchFamily="18" charset="0"/>
              </a:rPr>
              <a:t>vlasti i izbija ustanak. </a:t>
            </a:r>
          </a:p>
          <a:p>
            <a:pPr algn="just">
              <a:lnSpc>
                <a:spcPct val="17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Židovi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se morali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odseliti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države što se smatra početkom židovskog raseljavanja po svijetu. (stvaranje židovske dijaspore)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56533F40-045E-4E3D-9243-864CD4E58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30402EC6-D845-41B3-BEBE-CB34D9BFE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olomonov hram u Jeruzalemu: opis i fotograf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99" y="1128684"/>
            <a:ext cx="5106493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7317749" y="6031468"/>
            <a:ext cx="3086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Rekonstrukcija 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Solomonova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hrama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3124200" cy="1188720"/>
          </a:xfrm>
        </p:spPr>
        <p:txBody>
          <a:bodyPr/>
          <a:lstStyle/>
          <a:p>
            <a:r>
              <a:rPr lang="hr-HR" dirty="0" smtClean="0"/>
              <a:t>Srednji vijek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828800"/>
            <a:ext cx="6760464" cy="4876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srednjovjekovnoj Europi Židovi osnivaju svoje zajednice i žive kao manjina.</a:t>
            </a:r>
          </a:p>
          <a:p>
            <a:pPr algn="just"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Iako je Isus bio Židov i kršćanstvo se razvilo iz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judeizma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Crkva je bila neprijateljski nastrojena prema Židovima.</a:t>
            </a:r>
          </a:p>
          <a:p>
            <a:pPr algn="just"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nekim europskim zemljama donose se zakoni koji prisiljavaju Židove da žive u samo određenim ulicama nekog grada.</a:t>
            </a:r>
          </a:p>
          <a:p>
            <a:pPr algn="just"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Tako nastaju geta.</a:t>
            </a:r>
          </a:p>
          <a:p>
            <a:pPr algn="just"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Židovi su bili uspješni trgovci, liječnici, i zlatari do početka križarskih ratova.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Židovi u Veneciji smješteni u geto (1516.) | Povijest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905000"/>
            <a:ext cx="3848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7505700" y="5486400"/>
            <a:ext cx="3848100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 nazivu ulice s ljevaonicom topova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Veneciji,</a:t>
            </a:r>
            <a:r>
              <a:rPr lang="hr-H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ghetto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hr-H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geto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kojoj su živjeli Židovi taj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naziv uvriježio širom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svijeta.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40536" y="533400"/>
            <a:ext cx="4474464" cy="6096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Židovima je zabranjeno da budu članovi ceha.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Židovi koji su se bavili istim zanimanjem nisu se smjeli udruživati/povezivati pa nisu smjeli biti/raditi kao: brijači, kovači, stolari ili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pekar.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Mogli su biti liječnici, trgovci ili brusači dijamanata jer za ova zanimanje nije trebalo pripadati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cehu.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098" name="Picture 2" descr="Što su cehov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3581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7086600" y="51816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Grb ceha klobučara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106680"/>
            <a:ext cx="4191000" cy="1188720"/>
          </a:xfrm>
        </p:spPr>
        <p:txBody>
          <a:bodyPr/>
          <a:lstStyle/>
          <a:p>
            <a:r>
              <a:rPr lang="hr-HR" dirty="0"/>
              <a:t>Rani novi vijek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447800"/>
            <a:ext cx="39624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ršćanima je u srednjem vijeku bilo zabranjeno baviti se posuđivanjem novca.</a:t>
            </a:r>
          </a:p>
          <a:p>
            <a:pPr algn="just">
              <a:lnSpc>
                <a:spcPct val="15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ranom novom vijeku Židovi su uspješni bankari koji su često financirali europske vladare.</a:t>
            </a:r>
          </a:p>
          <a:p>
            <a:pPr algn="just">
              <a:lnSpc>
                <a:spcPct val="15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Karlo V.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Svetog Rimskog Carstva Njemačke Narodnosti i Habsburški kralj svoju moć stekao je uz pomoć židovske bankarske obitelji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Fuggera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koji su financirali njegove ratove.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n on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5105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855954" y="5867400"/>
            <a:ext cx="440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Posjedi Karlo V. Habsburga u Europi i svijetu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14800" y="685800"/>
            <a:ext cx="3864864" cy="838200"/>
          </a:xfrm>
        </p:spPr>
        <p:txBody>
          <a:bodyPr/>
          <a:lstStyle/>
          <a:p>
            <a:r>
              <a:rPr lang="hr-HR" dirty="0" smtClean="0"/>
              <a:t>Novi vijek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1752600"/>
            <a:ext cx="6400800" cy="47244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st. obilježili su ideali jednakosti i slobode.</a:t>
            </a:r>
          </a:p>
          <a:p>
            <a:pPr algn="just">
              <a:lnSpc>
                <a:spcPct val="17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Geta su ukinuta, cehovi nisu više namijenjeni samo kršćanima, a Židovi je dopušteno i da pohađaju sveučilišta.</a:t>
            </a:r>
          </a:p>
          <a:p>
            <a:pPr algn="just">
              <a:lnSpc>
                <a:spcPct val="17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ovom stoljeću nastaje i pojam antisemitizma; 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(protiv)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semiti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(Židovi).</a:t>
            </a:r>
          </a:p>
          <a:p>
            <a:pPr algn="just">
              <a:lnSpc>
                <a:spcPct val="17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Pokret se razvio u Njemačkoj i njegovi pripadnici bili protiv izjednačavanja Židova, a krivili su ih i za gospodarsku krizu koja je pogodila Njemačku u 19. st.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229600" y="4741333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rancuske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uprave 1805. </a:t>
            </a: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primjen</a:t>
            </a:r>
            <a:r>
              <a:rPr lang="hr-H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juje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Deklaracij</a:t>
            </a:r>
            <a:r>
              <a:rPr lang="hr-H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pravima čovjeka i </a:t>
            </a:r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građanina</a:t>
            </a:r>
            <a:r>
              <a:rPr lang="hr-H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Židovi su </a:t>
            </a: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postali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pred zakonom ravnopravni građani.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pload.wikimedia.org/wikipedia/commons/thumb/6/6c/Declaration_of_the_Rights_of_Man_and_of_the_Citizen_in_1789.jpg/220px-Declaration_of_the_Rights_of_Man_and_of_the_Citizen_in_1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0"/>
            <a:ext cx="2514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43400" y="228600"/>
            <a:ext cx="4648200" cy="838200"/>
          </a:xfrm>
        </p:spPr>
        <p:txBody>
          <a:bodyPr>
            <a:normAutofit/>
          </a:bodyPr>
          <a:lstStyle/>
          <a:p>
            <a:r>
              <a:rPr lang="hr-HR" dirty="0" smtClean="0"/>
              <a:t>Prva polovica 20. st.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447800"/>
            <a:ext cx="7239000" cy="5257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Njemačkoj u tridesetim godinama 20. st. dolazi do pojave nacizma koji se između ostalog temelji na antisemitizmu.</a:t>
            </a:r>
          </a:p>
          <a:p>
            <a:pPr algn="just">
              <a:lnSpc>
                <a:spcPct val="17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1935.g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donošenjem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Nirnberških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zakona u nacističkoj Njemačkoj ozakonjen 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antisemitizam; Židovima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oduzeto njemačko državljanstvo, nisu se smjeli baviti javnom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službom (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biti/prestati raditi kao liječnici, učitelji, odvjetnici, novinari), njihova djeca nisu smjela ići u državne škole, zabranjeni su miješani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brakovi…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1938.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Židovima postaje obavezno nošenje oznaka na odjeći; Davidova zvijezda ili slovo „J” (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=Židov).</a:t>
            </a:r>
          </a:p>
          <a:p>
            <a:endParaRPr lang="hr-HR" dirty="0"/>
          </a:p>
        </p:txBody>
      </p:sp>
      <p:pic>
        <p:nvPicPr>
          <p:cNvPr id="7172" name="Picture 4" descr="Marked: Two French women wearing the Star of David in France, 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3352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077200" y="5638800"/>
            <a:ext cx="394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Židovi moraju nositi Davidovu zvijezdu.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179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889373"/>
            <a:ext cx="6705600" cy="52066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zbijanjem Drugog svjetskog rata progon Židova širi se izvan granica nacističke Njemačke na osvojen zemlje, ali i one koje su surađivali s njima.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snivaju se sabirni ili koncentracijski logori diljem srednje Europe u kojim su se nalazili zatočeni Židovi.</a:t>
            </a:r>
          </a:p>
          <a:p>
            <a:pPr algn="just">
              <a:lnSpc>
                <a:spcPct val="15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Krajem 1942. nacisti pokreću „konačno rješenje” tj. Židove iz koncentracijskih logora šalju u logore smrti u kojima su ubijani.</a:t>
            </a:r>
          </a:p>
          <a:p>
            <a:pPr algn="just">
              <a:lnSpc>
                <a:spcPct val="15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Organizirani i sustavni progon Židova s ciljem istrebljenja naziva se holokaust.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asovnim ubijanjem Židova do kraja Drugog svjetskog rata oko 6 milijuna ljudi je izgubilo svoj život.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Njemački sud potvrdio presudu bivšem čuvaru u Auschwitzu Oscaru Groenin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3000"/>
            <a:ext cx="35052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077200" y="48254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Ulaz u najozloglašeniji logor Auschwitz.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776</Words>
  <Application>Microsoft Office PowerPoint</Application>
  <PresentationFormat>Prilagođeno</PresentationFormat>
  <Paragraphs>72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Paket</vt:lpstr>
      <vt:lpstr>ŽIDOVSKA KULTURA I POVIJESNI KONTEKST</vt:lpstr>
      <vt:lpstr>općenito i antika</vt:lpstr>
      <vt:lpstr>PowerPointova prezentacija</vt:lpstr>
      <vt:lpstr>Srednji vijek</vt:lpstr>
      <vt:lpstr>PowerPointova prezentacija</vt:lpstr>
      <vt:lpstr>Rani novi vijek</vt:lpstr>
      <vt:lpstr>Novi vijek</vt:lpstr>
      <vt:lpstr>Prva polovica 20. st.</vt:lpstr>
      <vt:lpstr>PowerPointova prezentacija</vt:lpstr>
      <vt:lpstr>Suvremeno doba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ŽIDOVSKA KULTURA I POVIJESNI KONTEKST</dc:title>
  <dc:creator>Sunčica Bilokapić</dc:creator>
  <cp:lastModifiedBy>Korisnik</cp:lastModifiedBy>
  <cp:revision>19</cp:revision>
  <dcterms:created xsi:type="dcterms:W3CDTF">2021-01-26T09:19:24Z</dcterms:created>
  <dcterms:modified xsi:type="dcterms:W3CDTF">2021-01-27T14:09:37Z</dcterms:modified>
</cp:coreProperties>
</file>